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u.int/dms_pubrec/itu-r/rec/sm/R-REC-SM.1413-4-201709-I!!PDF-E.pd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4.jpeg"/><Relationship Id="rId7" Type="http://schemas.openxmlformats.org/officeDocument/2006/relationships/hyperlink" Target="http://75b8bee5db8fd587d5fced91af2ac0cd.gif" TargetMode="External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31840" y="1"/>
            <a:ext cx="5544616" cy="20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ПОВЕРНЕННЯ ДО ОСНОВ</a:t>
            </a:r>
            <a:r>
              <a:rPr lang="uk-UA" sz="2800" b="1">
                <a:solidFill>
                  <a:srgbClr val="FF0000"/>
                </a:solidFill>
              </a:rPr>
              <a:t> </a:t>
            </a:r>
            <a:r>
              <a:rPr lang="uk-UA" sz="2800"/>
              <a:t/>
            </a:r>
            <a:br>
              <a:rPr lang="uk-UA" sz="2800"/>
            </a:br>
            <a:r>
              <a:rPr lang="uk-UA" sz="2800" b="1">
                <a:solidFill>
                  <a:srgbClr val="0033CC"/>
                </a:solidFill>
              </a:rPr>
              <a:t>Екзаменаційна програма для операторів аматорських радіостанцій України</a:t>
            </a:r>
            <a:endParaRPr sz="2800">
              <a:solidFill>
                <a:srgbClr val="0033CC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43250" cy="17859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458" y="1030992"/>
            <a:ext cx="1166390" cy="8139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179512" y="2110025"/>
            <a:ext cx="5616624" cy="256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Додаток 3 та 4 до Регламенту аматорського радіозв'язку  України (для всіх категорій операторів </a:t>
            </a:r>
            <a:r>
              <a:rPr lang="en-US" sz="1800" b="1" i="1" u="none" strike="noStrike" cap="none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APC</a:t>
            </a:r>
            <a:r>
              <a:rPr lang="uk-UA" sz="1800" b="1" i="1" u="none" strike="noStrike" cap="none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1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67646" y="4825388"/>
            <a:ext cx="6984776" cy="15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Розділ 1. Регламент радіозв’язку МСЕ (ITU)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Розділ 2. Норми СЕПТ </a:t>
            </a:r>
            <a:r>
              <a:rPr lang="uk-UA" sz="24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CEPT</a:t>
            </a:r>
            <a:r>
              <a:rPr lang="uk-UA" sz="24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 b="1" i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 descr="C:\Users\Boss\Desktop\Створити папку\itu-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073" y="4903337"/>
            <a:ext cx="648072" cy="75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C:\Users\Boss\Desktop\cept_logo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601" y="5710754"/>
            <a:ext cx="7200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4208" y="2204864"/>
            <a:ext cx="2284657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sldNum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1331640" y="0"/>
            <a:ext cx="78123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512" y="1268760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Формування українського законодавства та нормативної бази для радіоаматорства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1" descr="C:\Users\Boss\AppData\Local\Microsoft\Windows\Temporary Internet Files\Content.Word\Lesser_Coat_of_Arms_of_Ukrain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88640"/>
            <a:ext cx="792088" cy="1080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1"/>
          <p:cNvGrpSpPr/>
          <p:nvPr/>
        </p:nvGrpSpPr>
        <p:grpSpPr>
          <a:xfrm>
            <a:off x="179512" y="1988840"/>
            <a:ext cx="5400600" cy="1296144"/>
            <a:chOff x="8074" y="3375"/>
            <a:chExt cx="1279" cy="836"/>
          </a:xfrm>
        </p:grpSpPr>
        <p:sp>
          <p:nvSpPr>
            <p:cNvPr id="215" name="Google Shape;215;p21"/>
            <p:cNvSpPr txBox="1"/>
            <p:nvPr/>
          </p:nvSpPr>
          <p:spPr>
            <a:xfrm>
              <a:off x="8074" y="3375"/>
              <a:ext cx="1279" cy="41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831803"/>
                </a:buClr>
                <a:buSzPts val="2000"/>
                <a:buFont typeface="Calibri"/>
                <a:buNone/>
              </a:pPr>
              <a:r>
                <a:rPr lang="uk-UA" sz="20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ВЕРХОВНА РАДА УКРАЇНИ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8074" y="3793"/>
              <a:ext cx="1279" cy="41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None/>
              </a:pPr>
              <a:r>
                <a:rPr lang="uk-UA" sz="20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ЗАКОН  УКРАЇНИ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None/>
              </a:pPr>
              <a:r>
                <a:rPr lang="uk-UA" sz="20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Про радіочастотний ресурс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21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1" descr="C:\Users\Boss\Desktop\400px-Small_logo_of_the_Verkhovna_Rada_of_Ukraine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988840"/>
            <a:ext cx="936104" cy="772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1"/>
          <p:cNvGrpSpPr/>
          <p:nvPr/>
        </p:nvGrpSpPr>
        <p:grpSpPr>
          <a:xfrm>
            <a:off x="222103" y="3533392"/>
            <a:ext cx="5400600" cy="1451842"/>
            <a:chOff x="8074" y="3405"/>
            <a:chExt cx="1279" cy="722"/>
          </a:xfrm>
        </p:grpSpPr>
        <p:sp>
          <p:nvSpPr>
            <p:cNvPr id="221" name="Google Shape;221;p21"/>
            <p:cNvSpPr txBox="1"/>
            <p:nvPr/>
          </p:nvSpPr>
          <p:spPr>
            <a:xfrm>
              <a:off x="8074" y="3405"/>
              <a:ext cx="1279" cy="38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uk-UA" sz="20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КАБІНЕТ МІНІСТРІВ УКРАЇНИ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8074" y="3793"/>
              <a:ext cx="1279" cy="33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r>
                <a:rPr lang="uk-UA" sz="16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Національна таблиця розподілу смуг радіочастот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r>
                <a:rPr lang="uk-UA" sz="16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План використання радіочастотного ресурсу</a:t>
              </a:r>
              <a:endParaRPr/>
            </a:p>
          </p:txBody>
        </p:sp>
      </p:grpSp>
      <p:pic>
        <p:nvPicPr>
          <p:cNvPr id="223" name="Google Shape;223;p21" descr="C:\Users\Boss\Desktop\завантаження.jpg"/>
          <p:cNvPicPr preferRelativeResize="0"/>
          <p:nvPr/>
        </p:nvPicPr>
        <p:blipFill rotWithShape="1">
          <a:blip r:embed="rId5">
            <a:alphaModFix/>
          </a:blip>
          <a:srcRect t="12424" b="13809"/>
          <a:stretch/>
        </p:blipFill>
        <p:spPr>
          <a:xfrm>
            <a:off x="326826" y="3643896"/>
            <a:ext cx="836723" cy="617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1"/>
          <p:cNvGrpSpPr/>
          <p:nvPr/>
        </p:nvGrpSpPr>
        <p:grpSpPr>
          <a:xfrm>
            <a:off x="2699790" y="5301208"/>
            <a:ext cx="4392488" cy="1368152"/>
            <a:chOff x="8074" y="3375"/>
            <a:chExt cx="1279" cy="836"/>
          </a:xfrm>
        </p:grpSpPr>
        <p:sp>
          <p:nvSpPr>
            <p:cNvPr id="225" name="Google Shape;225;p21"/>
            <p:cNvSpPr txBox="1"/>
            <p:nvPr/>
          </p:nvSpPr>
          <p:spPr>
            <a:xfrm>
              <a:off x="8074" y="3375"/>
              <a:ext cx="1279" cy="41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None/>
              </a:pPr>
              <a:r>
                <a:rPr lang="uk-UA" sz="20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РЕГЛАМЕНТ АМАТОРСЬКОГО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8074" y="3793"/>
              <a:ext cx="1279" cy="41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Calibri"/>
                <a:buNone/>
              </a:pPr>
              <a:r>
                <a:rPr lang="uk-UA" sz="2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ЗВ’ЯЗКУ УКРАЇНИ</a:t>
              </a:r>
              <a:endParaRPr/>
            </a:p>
          </p:txBody>
        </p:sp>
      </p:grpSp>
      <p:sp>
        <p:nvSpPr>
          <p:cNvPr id="227" name="Google Shape;227;p21"/>
          <p:cNvSpPr/>
          <p:nvPr/>
        </p:nvSpPr>
        <p:spPr>
          <a:xfrm>
            <a:off x="2987824" y="3284984"/>
            <a:ext cx="72008" cy="21602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21"/>
          <p:cNvCxnSpPr>
            <a:stCxn id="222" idx="2"/>
          </p:cNvCxnSpPr>
          <p:nvPr/>
        </p:nvCxnSpPr>
        <p:spPr>
          <a:xfrm>
            <a:off x="2922403" y="4985234"/>
            <a:ext cx="785400" cy="315900"/>
          </a:xfrm>
          <a:prstGeom prst="straightConnector1">
            <a:avLst/>
          </a:prstGeom>
          <a:noFill/>
          <a:ln w="254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29" name="Google Shape;229;p21"/>
          <p:cNvGrpSpPr/>
          <p:nvPr/>
        </p:nvGrpSpPr>
        <p:grpSpPr>
          <a:xfrm>
            <a:off x="7164288" y="1844824"/>
            <a:ext cx="1662113" cy="1509712"/>
            <a:chOff x="8074" y="3375"/>
            <a:chExt cx="1279" cy="836"/>
          </a:xfrm>
        </p:grpSpPr>
        <p:sp>
          <p:nvSpPr>
            <p:cNvPr id="230" name="Google Shape;230;p21"/>
            <p:cNvSpPr txBox="1"/>
            <p:nvPr/>
          </p:nvSpPr>
          <p:spPr>
            <a:xfrm>
              <a:off x="8074" y="3375"/>
              <a:ext cx="1279" cy="41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Адміністрація державного спец. зв’язку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1"/>
            <p:cNvSpPr txBox="1"/>
            <p:nvPr/>
          </p:nvSpPr>
          <p:spPr>
            <a:xfrm>
              <a:off x="8074" y="3793"/>
              <a:ext cx="1279" cy="41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НКРЗІ</a:t>
              </a: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ГШ ЗС України, УДЦР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1"/>
          <p:cNvGrpSpPr/>
          <p:nvPr/>
        </p:nvGrpSpPr>
        <p:grpSpPr>
          <a:xfrm>
            <a:off x="7236296" y="3717032"/>
            <a:ext cx="1662112" cy="1549400"/>
            <a:chOff x="8074" y="3375"/>
            <a:chExt cx="1279" cy="836"/>
          </a:xfrm>
        </p:grpSpPr>
        <p:sp>
          <p:nvSpPr>
            <p:cNvPr id="233" name="Google Shape;233;p21"/>
            <p:cNvSpPr txBox="1"/>
            <p:nvPr/>
          </p:nvSpPr>
          <p:spPr>
            <a:xfrm>
              <a:off x="8074" y="3375"/>
              <a:ext cx="1279" cy="41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Всеукраїнські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та інші  громадські</a:t>
              </a:r>
              <a:endPara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 txBox="1"/>
            <p:nvPr/>
          </p:nvSpPr>
          <p:spPr>
            <a:xfrm>
              <a:off x="8074" y="3793"/>
              <a:ext cx="1279" cy="41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uk-UA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радіоаматорські об’єднання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uk-UA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(пропозиції)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5" name="Google Shape;235;p21"/>
          <p:cNvCxnSpPr/>
          <p:nvPr/>
        </p:nvCxnSpPr>
        <p:spPr>
          <a:xfrm flipH="1">
            <a:off x="5652120" y="2636912"/>
            <a:ext cx="1512168" cy="288032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36" name="Google Shape;236;p21"/>
          <p:cNvCxnSpPr>
            <a:endCxn id="222" idx="3"/>
          </p:cNvCxnSpPr>
          <p:nvPr/>
        </p:nvCxnSpPr>
        <p:spPr>
          <a:xfrm flipH="1">
            <a:off x="5622703" y="2637020"/>
            <a:ext cx="1541700" cy="20124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37" name="Google Shape;237;p21"/>
          <p:cNvCxnSpPr/>
          <p:nvPr/>
        </p:nvCxnSpPr>
        <p:spPr>
          <a:xfrm flipH="1">
            <a:off x="5940152" y="4509120"/>
            <a:ext cx="1296144" cy="792088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38" name="Google Shape;238;p21"/>
          <p:cNvCxnSpPr/>
          <p:nvPr/>
        </p:nvCxnSpPr>
        <p:spPr>
          <a:xfrm flipH="1">
            <a:off x="5724128" y="2708920"/>
            <a:ext cx="1440160" cy="2592288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39" name="Google Shape;239;p21"/>
          <p:cNvSpPr/>
          <p:nvPr/>
        </p:nvSpPr>
        <p:spPr>
          <a:xfrm>
            <a:off x="7956376" y="3429000"/>
            <a:ext cx="144016" cy="28803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1" descr="C:\Users\Boss\Desktop\10294233_253236424876997_8085775129053389323_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3648" y="5445224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0312" y="5517232"/>
            <a:ext cx="1018282" cy="91482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sldNum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1043608" y="0"/>
            <a:ext cx="71287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2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22"/>
          <p:cNvGrpSpPr/>
          <p:nvPr/>
        </p:nvGrpSpPr>
        <p:grpSpPr>
          <a:xfrm>
            <a:off x="5292081" y="3356992"/>
            <a:ext cx="3174281" cy="1045602"/>
            <a:chOff x="8016" y="3016"/>
            <a:chExt cx="1279" cy="579"/>
          </a:xfrm>
        </p:grpSpPr>
        <p:sp>
          <p:nvSpPr>
            <p:cNvPr id="252" name="Google Shape;252;p22"/>
            <p:cNvSpPr txBox="1"/>
            <p:nvPr/>
          </p:nvSpPr>
          <p:spPr>
            <a:xfrm>
              <a:off x="8016" y="3016"/>
              <a:ext cx="1279" cy="27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Адміністрація державного спец. зв’язку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2"/>
            <p:cNvSpPr txBox="1"/>
            <p:nvPr/>
          </p:nvSpPr>
          <p:spPr>
            <a:xfrm>
              <a:off x="8016" y="3295"/>
              <a:ext cx="1279" cy="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НКРЗІ,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ГШ ЗС України, УДЦР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2"/>
          <p:cNvGrpSpPr/>
          <p:nvPr/>
        </p:nvGrpSpPr>
        <p:grpSpPr>
          <a:xfrm>
            <a:off x="5004047" y="4581128"/>
            <a:ext cx="2952328" cy="1169464"/>
            <a:chOff x="8074" y="3375"/>
            <a:chExt cx="1279" cy="631"/>
          </a:xfrm>
        </p:grpSpPr>
        <p:sp>
          <p:nvSpPr>
            <p:cNvPr id="255" name="Google Shape;255;p22"/>
            <p:cNvSpPr txBox="1"/>
            <p:nvPr/>
          </p:nvSpPr>
          <p:spPr>
            <a:xfrm>
              <a:off x="8074" y="3375"/>
              <a:ext cx="1279" cy="3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Радіоаматор України</a:t>
              </a:r>
              <a:endParaRPr sz="1600" b="1" i="0" u="none" strike="noStrike" cap="none">
                <a:solidFill>
                  <a:srgbClr val="83180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2"/>
            <p:cNvSpPr txBox="1"/>
            <p:nvPr/>
          </p:nvSpPr>
          <p:spPr>
            <a:xfrm>
              <a:off x="8074" y="3686"/>
              <a:ext cx="1279" cy="32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(пропозиції)</a:t>
              </a:r>
              <a:endParaRPr sz="1800" b="1" i="0" u="none" strike="noStrike" cap="none">
                <a:solidFill>
                  <a:srgbClr val="83180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7" name="Google Shape;257;p22"/>
          <p:cNvCxnSpPr>
            <a:stCxn id="258" idx="0"/>
            <a:endCxn id="259" idx="2"/>
          </p:cNvCxnSpPr>
          <p:nvPr/>
        </p:nvCxnSpPr>
        <p:spPr>
          <a:xfrm rot="10800000">
            <a:off x="2176288" y="2767644"/>
            <a:ext cx="0" cy="670500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0" name="Google Shape;260;p22"/>
          <p:cNvCxnSpPr/>
          <p:nvPr/>
        </p:nvCxnSpPr>
        <p:spPr>
          <a:xfrm rot="10800000">
            <a:off x="3995936" y="5301208"/>
            <a:ext cx="1008112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261" name="Google Shape;261;p22"/>
          <p:cNvSpPr/>
          <p:nvPr/>
        </p:nvSpPr>
        <p:spPr>
          <a:xfrm>
            <a:off x="179512" y="1268760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Вплив радіоаматорських громадських об'єднань та кожного радіоаматора на формування міжнародних норм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/>
          <p:nvPr/>
        </p:nvSpPr>
        <p:spPr>
          <a:xfrm>
            <a:off x="88056" y="2121408"/>
            <a:ext cx="4176464" cy="646331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Регламент радіозв'язку ITU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Рекомендації та резолюції ITU</a:t>
            </a:r>
            <a:endParaRPr sz="1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4780440" y="2146936"/>
            <a:ext cx="4176464" cy="615553"/>
          </a:xfrm>
          <a:prstGeom prst="rect">
            <a:avLst/>
          </a:prstGeom>
          <a:solidFill>
            <a:srgbClr val="EAF1DD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Рекомендації та резолюції CEPT</a:t>
            </a:r>
            <a:endParaRPr sz="800" b="1" i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520104" y="3438144"/>
            <a:ext cx="3312368" cy="58477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Міжнародні радіоаматорські громадські об'єднання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2" descr="C:\Users\Boss\Desktop\Створити папку\itu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60648"/>
            <a:ext cx="86409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 descr="C:\Users\Boss\Desktop\cept_logo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6376" y="404664"/>
            <a:ext cx="792088" cy="792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22"/>
          <p:cNvGrpSpPr/>
          <p:nvPr/>
        </p:nvGrpSpPr>
        <p:grpSpPr>
          <a:xfrm>
            <a:off x="1043607" y="4581128"/>
            <a:ext cx="2952328" cy="1169464"/>
            <a:chOff x="8074" y="3375"/>
            <a:chExt cx="1279" cy="631"/>
          </a:xfrm>
        </p:grpSpPr>
        <p:sp>
          <p:nvSpPr>
            <p:cNvPr id="266" name="Google Shape;266;p22"/>
            <p:cNvSpPr txBox="1"/>
            <p:nvPr/>
          </p:nvSpPr>
          <p:spPr>
            <a:xfrm>
              <a:off x="8074" y="3375"/>
              <a:ext cx="1279" cy="3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Всеукраїнські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та інші  громадські</a:t>
              </a:r>
              <a:endParaRPr sz="1600" b="1" i="0" u="none" strike="noStrike" cap="none">
                <a:solidFill>
                  <a:srgbClr val="83180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2"/>
            <p:cNvSpPr txBox="1"/>
            <p:nvPr/>
          </p:nvSpPr>
          <p:spPr>
            <a:xfrm>
              <a:off x="8074" y="3686"/>
              <a:ext cx="1279" cy="32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радіоаматорські об’єднання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(пропозиції)</a:t>
              </a:r>
              <a:endParaRPr sz="1800" b="1" i="0" u="none" strike="noStrike" cap="none">
                <a:solidFill>
                  <a:srgbClr val="83180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8" name="Google Shape;268;p22"/>
          <p:cNvCxnSpPr>
            <a:stCxn id="255" idx="0"/>
            <a:endCxn id="253" idx="2"/>
          </p:cNvCxnSpPr>
          <p:nvPr/>
        </p:nvCxnSpPr>
        <p:spPr>
          <a:xfrm rot="10800000" flipH="1">
            <a:off x="6480211" y="4402628"/>
            <a:ext cx="399000" cy="1785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69" name="Google Shape;269;p22"/>
          <p:cNvCxnSpPr>
            <a:stCxn id="266" idx="0"/>
            <a:endCxn id="258" idx="2"/>
          </p:cNvCxnSpPr>
          <p:nvPr/>
        </p:nvCxnSpPr>
        <p:spPr>
          <a:xfrm rot="10800000">
            <a:off x="2176271" y="4022828"/>
            <a:ext cx="343500" cy="5583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70" name="Google Shape;270;p22"/>
          <p:cNvCxnSpPr>
            <a:stCxn id="266" idx="0"/>
          </p:cNvCxnSpPr>
          <p:nvPr/>
        </p:nvCxnSpPr>
        <p:spPr>
          <a:xfrm rot="10800000" flipH="1">
            <a:off x="2519771" y="3717128"/>
            <a:ext cx="2700300" cy="8640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271" name="Google Shape;271;p22"/>
          <p:cNvCxnSpPr>
            <a:stCxn id="258" idx="0"/>
          </p:cNvCxnSpPr>
          <p:nvPr/>
        </p:nvCxnSpPr>
        <p:spPr>
          <a:xfrm rot="10800000" flipH="1">
            <a:off x="2176288" y="2780844"/>
            <a:ext cx="3331800" cy="657300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2" name="Google Shape;272;p22"/>
          <p:cNvCxnSpPr>
            <a:stCxn id="252" idx="0"/>
          </p:cNvCxnSpPr>
          <p:nvPr/>
        </p:nvCxnSpPr>
        <p:spPr>
          <a:xfrm rot="10800000">
            <a:off x="3563922" y="2780992"/>
            <a:ext cx="3315300" cy="57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3" name="Google Shape;273;p22"/>
          <p:cNvCxnSpPr>
            <a:stCxn id="252" idx="0"/>
            <a:endCxn id="262" idx="2"/>
          </p:cNvCxnSpPr>
          <p:nvPr/>
        </p:nvCxnSpPr>
        <p:spPr>
          <a:xfrm rot="10800000">
            <a:off x="6868722" y="2762392"/>
            <a:ext cx="10500" cy="594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4" name="Google Shape;274;p22"/>
          <p:cNvSpPr/>
          <p:nvPr/>
        </p:nvSpPr>
        <p:spPr>
          <a:xfrm>
            <a:off x="971600" y="5949280"/>
            <a:ext cx="3096344" cy="58477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Закон України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“ Про громадські об'єднання ”</a:t>
            </a:r>
            <a:endParaRPr sz="1600" b="1">
              <a:solidFill>
                <a:srgbClr val="8318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4932040" y="5949280"/>
            <a:ext cx="3096344" cy="58477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Закон України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“ Про звернення громадян ” </a:t>
            </a:r>
            <a:endParaRPr sz="1600" b="1">
              <a:solidFill>
                <a:srgbClr val="83180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3923928" y="5661248"/>
            <a:ext cx="1152128" cy="338554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підстава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282" name="Google Shape;282;p23"/>
          <p:cNvSpPr/>
          <p:nvPr/>
        </p:nvSpPr>
        <p:spPr>
          <a:xfrm>
            <a:off x="1187624" y="0"/>
            <a:ext cx="69127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179512" y="1268760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Вплив радіоаматорських громадських об'єднань та кожного радіоаматора на формування українських національних норм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3" descr="C:\Users\Boss\AppData\Local\Microsoft\Windows\Temporary Internet Files\Content.Word\Lesser_Coat_of_Arms_of_Ukrain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8640"/>
            <a:ext cx="792088" cy="1080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23"/>
          <p:cNvGrpSpPr/>
          <p:nvPr/>
        </p:nvGrpSpPr>
        <p:grpSpPr>
          <a:xfrm>
            <a:off x="77008" y="2059305"/>
            <a:ext cx="4176464" cy="719391"/>
            <a:chOff x="8074" y="3375"/>
            <a:chExt cx="1279" cy="464"/>
          </a:xfrm>
        </p:grpSpPr>
        <p:sp>
          <p:nvSpPr>
            <p:cNvPr id="287" name="Google Shape;287;p23"/>
            <p:cNvSpPr txBox="1"/>
            <p:nvPr/>
          </p:nvSpPr>
          <p:spPr>
            <a:xfrm>
              <a:off x="8074" y="3375"/>
              <a:ext cx="1279" cy="232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ЗАКОН  УКРАЇНИ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3"/>
            <p:cNvSpPr txBox="1"/>
            <p:nvPr/>
          </p:nvSpPr>
          <p:spPr>
            <a:xfrm>
              <a:off x="8074" y="3607"/>
              <a:ext cx="1279" cy="23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2000"/>
                <a:buFont typeface="Calibri"/>
                <a:buNone/>
              </a:pPr>
              <a:r>
                <a:rPr lang="uk-UA" sz="20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Про радіочастотний ресурс</a:t>
              </a:r>
              <a:endParaRPr sz="2000" b="0" i="0" u="none" strike="noStrike" cap="none">
                <a:solidFill>
                  <a:srgbClr val="83180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3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23"/>
          <p:cNvGrpSpPr/>
          <p:nvPr/>
        </p:nvGrpSpPr>
        <p:grpSpPr>
          <a:xfrm>
            <a:off x="4370945" y="2045968"/>
            <a:ext cx="4680519" cy="744019"/>
            <a:chOff x="8071" y="3405"/>
            <a:chExt cx="1282" cy="370"/>
          </a:xfrm>
        </p:grpSpPr>
        <p:sp>
          <p:nvSpPr>
            <p:cNvPr id="292" name="Google Shape;292;p23"/>
            <p:cNvSpPr txBox="1"/>
            <p:nvPr/>
          </p:nvSpPr>
          <p:spPr>
            <a:xfrm>
              <a:off x="8074" y="3405"/>
              <a:ext cx="1279" cy="19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Національна таблиця розподілу смуг радіочастот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8071" y="3606"/>
              <a:ext cx="1279" cy="16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План використання радіочастотного ресурсу</a:t>
              </a:r>
              <a:endParaRPr/>
            </a:p>
          </p:txBody>
        </p:sp>
      </p:grpSp>
      <p:grpSp>
        <p:nvGrpSpPr>
          <p:cNvPr id="294" name="Google Shape;294;p23"/>
          <p:cNvGrpSpPr/>
          <p:nvPr/>
        </p:nvGrpSpPr>
        <p:grpSpPr>
          <a:xfrm>
            <a:off x="2843808" y="2852936"/>
            <a:ext cx="3024336" cy="684076"/>
            <a:chOff x="8074" y="3375"/>
            <a:chExt cx="1279" cy="418"/>
          </a:xfrm>
        </p:grpSpPr>
        <p:sp>
          <p:nvSpPr>
            <p:cNvPr id="295" name="Google Shape;295;p23"/>
            <p:cNvSpPr txBox="1"/>
            <p:nvPr/>
          </p:nvSpPr>
          <p:spPr>
            <a:xfrm>
              <a:off x="8074" y="3375"/>
              <a:ext cx="1279" cy="22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РЕГЛАМЕНТ АМАТОРСЬКОГО</a:t>
              </a:r>
              <a:endParaRPr/>
            </a:p>
          </p:txBody>
        </p:sp>
        <p:sp>
          <p:nvSpPr>
            <p:cNvPr id="296" name="Google Shape;296;p23"/>
            <p:cNvSpPr txBox="1"/>
            <p:nvPr/>
          </p:nvSpPr>
          <p:spPr>
            <a:xfrm>
              <a:off x="8074" y="3595"/>
              <a:ext cx="1279" cy="19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ЗВ’ЯЗКУ УКРАЇНИ</a:t>
              </a:r>
              <a:endParaRPr/>
            </a:p>
          </p:txBody>
        </p:sp>
      </p:grpSp>
      <p:grpSp>
        <p:nvGrpSpPr>
          <p:cNvPr id="297" name="Google Shape;297;p23"/>
          <p:cNvGrpSpPr/>
          <p:nvPr/>
        </p:nvGrpSpPr>
        <p:grpSpPr>
          <a:xfrm>
            <a:off x="2339753" y="3789040"/>
            <a:ext cx="4104456" cy="718739"/>
            <a:chOff x="8016" y="3016"/>
            <a:chExt cx="1279" cy="398"/>
          </a:xfrm>
        </p:grpSpPr>
        <p:sp>
          <p:nvSpPr>
            <p:cNvPr id="298" name="Google Shape;298;p23"/>
            <p:cNvSpPr txBox="1"/>
            <p:nvPr/>
          </p:nvSpPr>
          <p:spPr>
            <a:xfrm>
              <a:off x="8016" y="3016"/>
              <a:ext cx="1279" cy="27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Адміністрація державного спец. зв’язку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3"/>
            <p:cNvSpPr txBox="1"/>
            <p:nvPr/>
          </p:nvSpPr>
          <p:spPr>
            <a:xfrm>
              <a:off x="8016" y="3215"/>
              <a:ext cx="1279" cy="19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НКРЗІ, </a:t>
              </a:r>
              <a:r>
                <a:rPr lang="uk-UA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ГШ ЗС України, УДЦР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3"/>
          <p:cNvGrpSpPr/>
          <p:nvPr/>
        </p:nvGrpSpPr>
        <p:grpSpPr>
          <a:xfrm>
            <a:off x="539550" y="4869160"/>
            <a:ext cx="2952328" cy="1169464"/>
            <a:chOff x="8074" y="3375"/>
            <a:chExt cx="1279" cy="631"/>
          </a:xfrm>
        </p:grpSpPr>
        <p:sp>
          <p:nvSpPr>
            <p:cNvPr id="301" name="Google Shape;301;p23"/>
            <p:cNvSpPr txBox="1"/>
            <p:nvPr/>
          </p:nvSpPr>
          <p:spPr>
            <a:xfrm>
              <a:off x="8074" y="3375"/>
              <a:ext cx="1279" cy="3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Всеукраїнські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та інші  громадські</a:t>
              </a:r>
              <a:endParaRPr sz="1600" b="1" i="0" u="none" strike="noStrike" cap="none">
                <a:solidFill>
                  <a:srgbClr val="83180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3"/>
            <p:cNvSpPr txBox="1"/>
            <p:nvPr/>
          </p:nvSpPr>
          <p:spPr>
            <a:xfrm>
              <a:off x="8074" y="3686"/>
              <a:ext cx="1279" cy="32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радіоаматорські об’єднання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(пропозиції)</a:t>
              </a:r>
              <a:endParaRPr sz="1800" b="1" i="0" u="none" strike="noStrike" cap="none">
                <a:solidFill>
                  <a:srgbClr val="83180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3"/>
          <p:cNvGrpSpPr/>
          <p:nvPr/>
        </p:nvGrpSpPr>
        <p:grpSpPr>
          <a:xfrm>
            <a:off x="5076055" y="4869160"/>
            <a:ext cx="2952328" cy="1169464"/>
            <a:chOff x="8074" y="3375"/>
            <a:chExt cx="1279" cy="631"/>
          </a:xfrm>
        </p:grpSpPr>
        <p:sp>
          <p:nvSpPr>
            <p:cNvPr id="304" name="Google Shape;304;p23"/>
            <p:cNvSpPr txBox="1"/>
            <p:nvPr/>
          </p:nvSpPr>
          <p:spPr>
            <a:xfrm>
              <a:off x="8074" y="3375"/>
              <a:ext cx="1279" cy="3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Радіоаматор України</a:t>
              </a:r>
              <a:endParaRPr sz="1600" b="1" i="0" u="none" strike="noStrike" cap="none">
                <a:solidFill>
                  <a:srgbClr val="83180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3"/>
            <p:cNvSpPr txBox="1"/>
            <p:nvPr/>
          </p:nvSpPr>
          <p:spPr>
            <a:xfrm>
              <a:off x="8074" y="3686"/>
              <a:ext cx="1279" cy="32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1803"/>
                </a:buClr>
                <a:buSzPts val="1600"/>
                <a:buFont typeface="Calibri"/>
                <a:buNone/>
              </a:pPr>
              <a:r>
                <a:rPr lang="uk-UA" sz="1600" b="1" i="0" u="none" strike="noStrike" cap="none">
                  <a:solidFill>
                    <a:srgbClr val="831803"/>
                  </a:solidFill>
                  <a:latin typeface="Calibri"/>
                  <a:ea typeface="Calibri"/>
                  <a:cs typeface="Calibri"/>
                  <a:sym typeface="Calibri"/>
                </a:rPr>
                <a:t>(пропозиції)</a:t>
              </a:r>
              <a:endParaRPr sz="1800" b="1" i="0" u="none" strike="noStrike" cap="none">
                <a:solidFill>
                  <a:srgbClr val="83180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3"/>
          <p:cNvSpPr/>
          <p:nvPr/>
        </p:nvSpPr>
        <p:spPr>
          <a:xfrm>
            <a:off x="3707904" y="5877272"/>
            <a:ext cx="1152128" cy="338554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підстава</a:t>
            </a:r>
            <a:endParaRPr/>
          </a:p>
        </p:txBody>
      </p:sp>
      <p:sp>
        <p:nvSpPr>
          <p:cNvPr id="307" name="Google Shape;307;p23"/>
          <p:cNvSpPr/>
          <p:nvPr/>
        </p:nvSpPr>
        <p:spPr>
          <a:xfrm>
            <a:off x="467544" y="6093296"/>
            <a:ext cx="3096344" cy="58477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Закон України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“ Про громадські об'єднання ”</a:t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4283968" y="3573016"/>
            <a:ext cx="144016" cy="21602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23"/>
          <p:cNvCxnSpPr/>
          <p:nvPr/>
        </p:nvCxnSpPr>
        <p:spPr>
          <a:xfrm rot="10800000">
            <a:off x="1979712" y="2780928"/>
            <a:ext cx="720080" cy="100811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0" name="Google Shape;310;p23"/>
          <p:cNvCxnSpPr/>
          <p:nvPr/>
        </p:nvCxnSpPr>
        <p:spPr>
          <a:xfrm rot="10800000" flipH="1">
            <a:off x="6084168" y="2780928"/>
            <a:ext cx="720080" cy="100811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1" name="Google Shape;311;p23"/>
          <p:cNvSpPr/>
          <p:nvPr/>
        </p:nvSpPr>
        <p:spPr>
          <a:xfrm>
            <a:off x="5004048" y="6093296"/>
            <a:ext cx="3096344" cy="58477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Закон України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31803"/>
                </a:solidFill>
                <a:latin typeface="Calibri"/>
                <a:ea typeface="Calibri"/>
                <a:cs typeface="Calibri"/>
                <a:sym typeface="Calibri"/>
              </a:rPr>
              <a:t>“ Про звернення громадян ”</a:t>
            </a:r>
            <a:endParaRPr/>
          </a:p>
        </p:txBody>
      </p:sp>
      <p:cxnSp>
        <p:nvCxnSpPr>
          <p:cNvPr id="312" name="Google Shape;312;p23"/>
          <p:cNvCxnSpPr>
            <a:stCxn id="301" idx="0"/>
          </p:cNvCxnSpPr>
          <p:nvPr/>
        </p:nvCxnSpPr>
        <p:spPr>
          <a:xfrm rot="10800000" flipH="1">
            <a:off x="2015714" y="4509160"/>
            <a:ext cx="900000" cy="360000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3" name="Google Shape;313;p23"/>
          <p:cNvCxnSpPr/>
          <p:nvPr/>
        </p:nvCxnSpPr>
        <p:spPr>
          <a:xfrm flipH="1" flipV="1">
            <a:off x="1443210" y="4285561"/>
            <a:ext cx="154236" cy="7712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4" name="Google Shape;314;p23"/>
          <p:cNvCxnSpPr>
            <a:stCxn id="301" idx="0"/>
          </p:cNvCxnSpPr>
          <p:nvPr/>
        </p:nvCxnSpPr>
        <p:spPr>
          <a:xfrm rot="10800000">
            <a:off x="1979714" y="2780860"/>
            <a:ext cx="36000" cy="2088300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5" name="Google Shape;315;p23"/>
          <p:cNvCxnSpPr/>
          <p:nvPr/>
        </p:nvCxnSpPr>
        <p:spPr>
          <a:xfrm rot="10800000">
            <a:off x="3491880" y="5445224"/>
            <a:ext cx="1584176" cy="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6" name="Google Shape;316;p23"/>
          <p:cNvCxnSpPr/>
          <p:nvPr/>
        </p:nvCxnSpPr>
        <p:spPr>
          <a:xfrm rot="10800000">
            <a:off x="1619672" y="2780928"/>
            <a:ext cx="0" cy="1872208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7" name="Google Shape;317;p23"/>
          <p:cNvCxnSpPr/>
          <p:nvPr/>
        </p:nvCxnSpPr>
        <p:spPr>
          <a:xfrm rot="10800000">
            <a:off x="1619672" y="4653136"/>
            <a:ext cx="2592288" cy="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8" name="Google Shape;318;p23"/>
          <p:cNvCxnSpPr/>
          <p:nvPr/>
        </p:nvCxnSpPr>
        <p:spPr>
          <a:xfrm rot="10800000">
            <a:off x="4211960" y="4653136"/>
            <a:ext cx="864096" cy="792088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19" name="Google Shape;319;p23" descr="C:\Users\Boss\Desktop\400px-Small_logo_of_the_Verkhovna_Rada_of_Ukraine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2780928"/>
            <a:ext cx="936104" cy="77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 descr="C:\Users\Boss\Desktop\завантаження.jpg"/>
          <p:cNvPicPr preferRelativeResize="0"/>
          <p:nvPr/>
        </p:nvPicPr>
        <p:blipFill rotWithShape="1">
          <a:blip r:embed="rId5">
            <a:alphaModFix/>
          </a:blip>
          <a:srcRect t="12424" b="13809"/>
          <a:stretch/>
        </p:blipFill>
        <p:spPr>
          <a:xfrm>
            <a:off x="7740352" y="2924944"/>
            <a:ext cx="836723" cy="61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4368" y="188640"/>
            <a:ext cx="67613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5524" y="620688"/>
            <a:ext cx="660710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311;p23"/>
          <p:cNvSpPr/>
          <p:nvPr/>
        </p:nvSpPr>
        <p:spPr>
          <a:xfrm>
            <a:off x="35497" y="3557579"/>
            <a:ext cx="1385679" cy="1167565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Примітка: заміть закону </a:t>
            </a:r>
            <a:r>
              <a:rPr lang="uk-UA" sz="1000" b="1" dirty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України </a:t>
            </a:r>
            <a:endParaRPr sz="1000" dirty="0">
              <a:latin typeface="Calibri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 b="1" dirty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“ </a:t>
            </a:r>
            <a: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Про радіочастотний ресурс ” готується закон  України </a:t>
            </a:r>
            <a:b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“ Про електронні комунікації ” </a:t>
            </a:r>
            <a:endParaRPr sz="1000" dirty="0">
              <a:latin typeface="Calibri" pitchFamily="34" charset="0"/>
            </a:endParaRPr>
          </a:p>
        </p:txBody>
      </p:sp>
      <p:cxnSp>
        <p:nvCxnSpPr>
          <p:cNvPr id="50" name="Google Shape;312;p23"/>
          <p:cNvCxnSpPr/>
          <p:nvPr/>
        </p:nvCxnSpPr>
        <p:spPr>
          <a:xfrm flipH="1" flipV="1">
            <a:off x="1432193" y="4021157"/>
            <a:ext cx="561861" cy="341523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4" name="Google Shape;309;p23"/>
          <p:cNvCxnSpPr/>
          <p:nvPr/>
        </p:nvCxnSpPr>
        <p:spPr>
          <a:xfrm flipH="1" flipV="1">
            <a:off x="1438049" y="3836711"/>
            <a:ext cx="897527" cy="31664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8" name="Google Shape;311;p23"/>
          <p:cNvSpPr/>
          <p:nvPr/>
        </p:nvSpPr>
        <p:spPr>
          <a:xfrm>
            <a:off x="6798018" y="3646584"/>
            <a:ext cx="2191746" cy="1134736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Примітка:  українські радіоаматорські об'єднання  намагаються переконати про необхідність внесення змін  до Таблиці та Плану на користь радіоаматорів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 b="1" dirty="0" smtClean="0">
                <a:solidFill>
                  <a:srgbClr val="831803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(діапазони радіочастот)</a:t>
            </a:r>
            <a:endParaRPr sz="1000" dirty="0">
              <a:latin typeface="Calibri" pitchFamily="34" charset="0"/>
            </a:endParaRPr>
          </a:p>
        </p:txBody>
      </p:sp>
      <p:cxnSp>
        <p:nvCxnSpPr>
          <p:cNvPr id="59" name="Google Shape;312;p23"/>
          <p:cNvCxnSpPr>
            <a:endCxn id="299" idx="3"/>
          </p:cNvCxnSpPr>
          <p:nvPr/>
        </p:nvCxnSpPr>
        <p:spPr>
          <a:xfrm flipH="1">
            <a:off x="6444209" y="4162541"/>
            <a:ext cx="362381" cy="165554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1" name="Google Shape;312;p23"/>
          <p:cNvCxnSpPr>
            <a:endCxn id="298" idx="3"/>
          </p:cNvCxnSpPr>
          <p:nvPr/>
        </p:nvCxnSpPr>
        <p:spPr>
          <a:xfrm flipH="1" flipV="1">
            <a:off x="6444209" y="4040960"/>
            <a:ext cx="327495" cy="64661"/>
          </a:xfrm>
          <a:prstGeom prst="straightConnector1">
            <a:avLst/>
          </a:prstGeom>
          <a:noFill/>
          <a:ln w="19050" cap="flat" cmpd="sng">
            <a:solidFill>
              <a:srgbClr val="00863D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/>
          <p:nvPr/>
        </p:nvSpPr>
        <p:spPr>
          <a:xfrm>
            <a:off x="1187625" y="0"/>
            <a:ext cx="60284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2200" b="1" i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157478" y="1378928"/>
            <a:ext cx="8784976" cy="60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Радіоаматор і норми права</a:t>
            </a:r>
            <a:r>
              <a:rPr lang="uk-UA" sz="20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3" descr="C:\Users\Boss\AppData\Local\Microsoft\Windows\Temporary Internet Files\Content.Word\Lesser_Coat_of_Arms_of_Ukrain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88640"/>
            <a:ext cx="79208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 descr="Верховна Рада України - Home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58;p22"/>
          <p:cNvSpPr/>
          <p:nvPr/>
        </p:nvSpPr>
        <p:spPr>
          <a:xfrm>
            <a:off x="244683" y="2127136"/>
            <a:ext cx="8579828" cy="1166907"/>
          </a:xfrm>
          <a:prstGeom prst="rect">
            <a:avLst/>
          </a:prstGeom>
          <a:solidFill>
            <a:srgbClr val="B6DDE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Кожна фізична особа, яка вирішила стати </a:t>
            </a:r>
            <a:r>
              <a:rPr lang="uk-UA" sz="1600" b="1" dirty="0" smtClean="0">
                <a:solidFill>
                  <a:srgbClr val="FF0000"/>
                </a:solidFill>
              </a:rPr>
              <a:t>радіоаматором </a:t>
            </a:r>
            <a:r>
              <a:rPr lang="uk-UA" sz="1600" b="1" i="1" dirty="0" smtClean="0">
                <a:solidFill>
                  <a:srgbClr val="0070C0"/>
                </a:solidFill>
              </a:rPr>
              <a:t>добровільно</a:t>
            </a:r>
            <a:r>
              <a:rPr lang="uk-UA" sz="1600" b="1" dirty="0" smtClean="0">
                <a:solidFill>
                  <a:srgbClr val="FF0000"/>
                </a:solidFill>
              </a:rPr>
              <a:t> бере </a:t>
            </a:r>
            <a:r>
              <a:rPr lang="uk-UA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себе певні </a:t>
            </a:r>
            <a:r>
              <a:rPr lang="uk-UA" sz="1600" b="1" i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зобов'язання</a:t>
            </a:r>
            <a:r>
              <a:rPr lang="uk-UA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та наділяється державою певними </a:t>
            </a:r>
            <a:r>
              <a:rPr lang="uk-UA" sz="1600" b="1" i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правами</a:t>
            </a:r>
            <a:r>
              <a:rPr lang="uk-UA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їх необхідно дотримуватися, виконувати та використовувати, а від так, все це потребує від радіоаматора певних знань, у тому числі</a:t>
            </a:r>
            <a:r>
              <a:rPr lang="uk-UA" sz="1600" b="1" dirty="0" smtClean="0">
                <a:solidFill>
                  <a:srgbClr val="00863D"/>
                </a:solidFill>
              </a:rPr>
              <a:t> у </a:t>
            </a:r>
            <a:r>
              <a:rPr lang="uk-UA" sz="1600" b="1" dirty="0" smtClean="0">
                <a:solidFill>
                  <a:srgbClr val="00863D"/>
                </a:solidFill>
              </a:rPr>
              <a:t>обмеженні </a:t>
            </a:r>
            <a:r>
              <a:rPr lang="uk-UA" sz="1600" b="1" dirty="0" smtClean="0">
                <a:solidFill>
                  <a:srgbClr val="00863D"/>
                </a:solidFill>
              </a:rPr>
              <a:t>свої прав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45" name="Google Shape;258;p22"/>
          <p:cNvSpPr/>
          <p:nvPr/>
        </p:nvSpPr>
        <p:spPr>
          <a:xfrm>
            <a:off x="220813" y="3546476"/>
            <a:ext cx="8579828" cy="289839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2000" b="1" dirty="0" smtClean="0">
                <a:solidFill>
                  <a:srgbClr val="00863D"/>
                </a:solidFill>
                <a:latin typeface="Calibri" pitchFamily="34" charset="0"/>
              </a:rPr>
              <a:t>Одним із елементів верховенства права, який є основним принципом правової держави, є принцип правової визначеності, у якому зазначається, що обмеження основних прав людини та громадянина і втілення цих обмежень на практиці допустиме лише за умови забезпечення </a:t>
            </a:r>
            <a:r>
              <a:rPr lang="uk-UA" sz="2000" b="1" i="1" dirty="0" smtClean="0">
                <a:solidFill>
                  <a:srgbClr val="0070C0"/>
                </a:solidFill>
                <a:latin typeface="Calibri" pitchFamily="34" charset="0"/>
              </a:rPr>
              <a:t>передбачуваності</a:t>
            </a:r>
            <a:r>
              <a:rPr lang="uk-UA" sz="2000" b="1" dirty="0" smtClean="0">
                <a:solidFill>
                  <a:srgbClr val="00863D"/>
                </a:solidFill>
                <a:latin typeface="Calibri" pitchFamily="34" charset="0"/>
              </a:rPr>
              <a:t> застосування правових норм, встановлюваних такими обмеженнями. </a:t>
            </a:r>
          </a:p>
          <a:p>
            <a:pPr lvl="0" algn="ctr"/>
            <a:r>
              <a:rPr lang="uk-UA" sz="2000" b="1" dirty="0" smtClean="0">
                <a:solidFill>
                  <a:srgbClr val="00863D"/>
                </a:solidFill>
                <a:latin typeface="Calibri" pitchFamily="34" charset="0"/>
              </a:rPr>
              <a:t>Тобто, обмеження будь-якого права повинне базуватися на критеріях, </a:t>
            </a:r>
          </a:p>
          <a:p>
            <a:pPr lvl="0" algn="ctr"/>
            <a:r>
              <a:rPr lang="uk-UA" sz="2000" b="1" dirty="0" smtClean="0">
                <a:solidFill>
                  <a:srgbClr val="00863D"/>
                </a:solidFill>
                <a:latin typeface="Calibri" pitchFamily="34" charset="0"/>
              </a:rPr>
              <a:t>які дадуть змогу особі відокремлювати правомірну поведінку від протиправної, передбачати юридичні наслідки своєї поведінки </a:t>
            </a:r>
            <a:endParaRPr sz="2000" b="1" dirty="0">
              <a:solidFill>
                <a:srgbClr val="00863D"/>
              </a:solidFill>
              <a:latin typeface="Calibri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Users\Boss\Desktop\images.jpg"/>
          <p:cNvPicPr>
            <a:picLocks noChangeAspect="1" noChangeArrowheads="1"/>
          </p:cNvPicPr>
          <p:nvPr/>
        </p:nvPicPr>
        <p:blipFill>
          <a:blip r:embed="rId4"/>
          <a:srcRect l="6497"/>
          <a:stretch>
            <a:fillRect/>
          </a:stretch>
        </p:blipFill>
        <p:spPr bwMode="auto">
          <a:xfrm>
            <a:off x="7164288" y="116631"/>
            <a:ext cx="1946146" cy="98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4" descr="ÑÐ¿Ð°ÑÐ¸Ð±Ð¾ Ð·Ð½Ð°Ðº ÑÐ¿Ð°ÑÐ¸Ð±Ð¾ Ð±Ð»Ð°Ð³Ð¾Ð´Ð°ÑÐ½Ð¾ÑÑÑ Ð¡ÑÐ¾Ðº-ÑÐ¾ÑÐ¾ Â© stuartmil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188" y="142875"/>
            <a:ext cx="4525962" cy="507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/>
          <p:nvPr/>
        </p:nvSpPr>
        <p:spPr>
          <a:xfrm>
            <a:off x="214282" y="5214950"/>
            <a:ext cx="4714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Дякую за допомогу:</a:t>
            </a:r>
            <a:r>
              <a:rPr lang="uk-UA" sz="14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Євгену UR5UGM, Тетяні Жмур  UR5UGM/YL</a:t>
            </a:r>
            <a:endParaRPr sz="1400" b="1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Валерію UR7QM, Миколі UX0UN</a:t>
            </a:r>
            <a:endParaRPr sz="14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4923683" y="125579"/>
            <a:ext cx="418640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Дякуємо за увагу!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ВАШІ ЗАПИТАННЯ</a:t>
            </a:r>
            <a:r>
              <a:rPr lang="uk-UA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5888038" y="6486525"/>
            <a:ext cx="3133725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 Віктор Пащенко UT2UQ</a:t>
            </a:r>
            <a:r>
              <a:rPr lang="uk-UA" sz="11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214282" y="6143644"/>
            <a:ext cx="47148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73! 55! de UT2UQ  Віктор</a:t>
            </a:r>
            <a:r>
              <a:rPr lang="uk-UA" sz="28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24" descr="C:\Users\Boss\Desktop\Створити папку\itu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1556792"/>
            <a:ext cx="1224136" cy="142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4" descr="C:\Users\Boss\Desktop\cept_logo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6296" y="1700808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 descr="C:\Users\Boss\Desktop\400px-Small_logo_of_the_Verkhovna_Rada_of_Ukraine.sv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4798" y="2996952"/>
            <a:ext cx="1455434" cy="120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 descr="C:\Users\Boss\Desktop\завантаження.jpg"/>
          <p:cNvPicPr preferRelativeResize="0"/>
          <p:nvPr/>
        </p:nvPicPr>
        <p:blipFill rotWithShape="1">
          <a:blip r:embed="rId7">
            <a:alphaModFix/>
          </a:blip>
          <a:srcRect t="12424" b="13809"/>
          <a:stretch/>
        </p:blipFill>
        <p:spPr>
          <a:xfrm>
            <a:off x="7236295" y="3158678"/>
            <a:ext cx="1313435" cy="99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4" descr="C:\Users\Boss\Desktop\10294233_253236424876997_8085775129053389323_n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92080" y="4437112"/>
            <a:ext cx="1305745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8304" y="4509120"/>
            <a:ext cx="1202277" cy="108012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0" y="1412776"/>
            <a:ext cx="78488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ТРИ</a:t>
            </a:r>
            <a:r>
              <a:rPr lang="uk-UA" sz="4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МОДУЛІ ПИТАНЬ:</a:t>
            </a:r>
            <a:endParaRPr sz="4000" b="1" i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79512" y="2514133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МОДУЛЬ 1.  </a:t>
            </a:r>
            <a:r>
              <a:rPr lang="uk-UA" sz="28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Загальні поняття </a:t>
            </a:r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234597" y="3613896"/>
            <a:ext cx="60780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МОДУЛЬ 2.</a:t>
            </a:r>
            <a:r>
              <a:rPr lang="uk-UA" sz="28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Розділ 1. Регламент </a:t>
            </a:r>
            <a:r>
              <a:rPr lang="en-US" sz="28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28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радіозв’язку </a:t>
            </a:r>
            <a:r>
              <a:rPr lang="uk-UA" sz="28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МСЕ (ITU)</a:t>
            </a:r>
            <a:r>
              <a:rPr lang="uk-U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107" name="Google Shape;107;p14"/>
          <p:cNvSpPr/>
          <p:nvPr/>
        </p:nvSpPr>
        <p:spPr>
          <a:xfrm>
            <a:off x="273554" y="5046556"/>
            <a:ext cx="61206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МОДУЛЬ 3.</a:t>
            </a:r>
            <a:r>
              <a:rPr lang="uk-UA" sz="28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Норми СЕПТ </a:t>
            </a:r>
            <a:r>
              <a:rPr lang="uk-UA" sz="28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CEPT</a:t>
            </a:r>
            <a:r>
              <a:rPr lang="uk-UA" sz="28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uk-UA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109" name="Google Shape;109;p14" descr="http://www.kauspeh.ru/images/0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328" y="908720"/>
            <a:ext cx="1411710" cy="19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C:\Users\Boss\Desktop\Створити папку\itu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266" y="3519854"/>
            <a:ext cx="864096" cy="100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C:\Users\Boss\Desktop\cept_logo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2317" y="4880506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C:\Users\Boss\Desktop\39026-2196f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3334" y="2436218"/>
            <a:ext cx="710208" cy="63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979712" y="0"/>
            <a:ext cx="716428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23528" y="1484784"/>
            <a:ext cx="77048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МОДУЛЬ 1.  </a:t>
            </a:r>
            <a:r>
              <a:rPr lang="uk-UA" sz="36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Загальні поняття </a:t>
            </a:r>
            <a:endParaRPr/>
          </a:p>
        </p:txBody>
      </p:sp>
      <p:pic>
        <p:nvPicPr>
          <p:cNvPr id="121" name="Google Shape;121;p15" descr="C:\Users\Boss\Desktop\39026-2196f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1412776"/>
            <a:ext cx="891578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179512" y="2276872"/>
            <a:ext cx="8712968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МЕТА МОДУЛЯ:</a:t>
            </a:r>
            <a:r>
              <a:rPr lang="uk-UA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843F06"/>
              </a:buClr>
              <a:buSzPts val="2400"/>
              <a:buFont typeface="Arial"/>
              <a:buAutoNum type="arabicPeriod"/>
            </a:pPr>
            <a:r>
              <a:rPr lang="uk-UA" sz="2400" b="1">
                <a:solidFill>
                  <a:srgbClr val="843F06"/>
                </a:solidFill>
                <a:latin typeface="Arial"/>
                <a:ea typeface="Arial"/>
                <a:cs typeface="Arial"/>
                <a:sym typeface="Arial"/>
              </a:rPr>
              <a:t> Засвоїти джерела формування українських норм, які стосуються діяльності Радіоаматорської служби та Радіоаматорської супутникової служби України</a:t>
            </a:r>
            <a:r>
              <a:rPr lang="uk-UA" sz="2400" b="1" i="1">
                <a:solidFill>
                  <a:srgbClr val="843F0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843F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843F06"/>
                </a:solidFill>
                <a:latin typeface="Arial"/>
                <a:ea typeface="Arial"/>
                <a:cs typeface="Arial"/>
                <a:sym typeface="Arial"/>
              </a:rPr>
              <a:t>2. Засвоїти шляхи впливу з боку радіоаматорських громадських об'єднань та кожного радіоаматора на формування національних норм для захисту своїх прав, інтересів та заняття своїм хобі, підтримки та розвитку радіоаматорства в Україні як елементів популяризації Держави у світі та підтримки її іміджу,  миру та дружби, поваги та взаємодопомоги. </a:t>
            </a:r>
            <a:endParaRPr/>
          </a:p>
        </p:txBody>
      </p:sp>
      <p:pic>
        <p:nvPicPr>
          <p:cNvPr id="123" name="Google Shape;123;p15" descr="C:\Users\Boss\Desktop\1466623910_radio-620x330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251901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2483768" y="0"/>
            <a:ext cx="66602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6" descr="C:\Users\Boss\Desktop\depositphotos_57181359-stock-photo-word-cloud-open-source.jpg"/>
          <p:cNvPicPr preferRelativeResize="0"/>
          <p:nvPr/>
        </p:nvPicPr>
        <p:blipFill rotWithShape="1">
          <a:blip r:embed="rId3">
            <a:alphaModFix/>
          </a:blip>
          <a:srcRect l="1274" t="10268" r="1274" b="11340"/>
          <a:stretch/>
        </p:blipFill>
        <p:spPr>
          <a:xfrm>
            <a:off x="62718" y="110223"/>
            <a:ext cx="2160240" cy="119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323528" y="1484784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Джерела формування українського законодавства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 нормативної бази для радіоаматорства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2" name="Google Shape;132;p16" descr="C:\Users\Boss\Desktop\depositphotos_29634729-stock-photo-flag-of-ukraine-with-coa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304" y="3551474"/>
            <a:ext cx="2232248" cy="13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C:\Users\Boss\Desktop\Створити папку\itu-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2420888"/>
            <a:ext cx="864096" cy="10009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116470" y="2361456"/>
            <a:ext cx="5976664" cy="1600438"/>
          </a:xfrm>
          <a:prstGeom prst="rect">
            <a:avLst/>
          </a:prstGeom>
          <a:noFill/>
          <a:ln w="317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Міжнародний союз електрозв'язку (МСЕ)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International Telecommunication Union </a:t>
            </a:r>
            <a:r>
              <a:rPr lang="uk-UA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ITU)</a:t>
            </a:r>
            <a:endParaRPr sz="1800" b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Регламент радіозв'язку МСЕ (ITU)</a:t>
            </a:r>
            <a:endParaRPr sz="1800" b="1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Рекомендації та резолюції МСЕ (ITU)</a:t>
            </a: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uk-UA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uk-UA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країни світу понад </a:t>
            </a:r>
            <a:r>
              <a:rPr lang="en-US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uk-UA" sz="1800" b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uk-UA" sz="1800" b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об'єднань </a:t>
            </a:r>
            <a:endParaRPr sz="1800" b="1" dirty="0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39864" y="4504968"/>
            <a:ext cx="5976664" cy="1877437"/>
          </a:xfrm>
          <a:prstGeom prst="rect">
            <a:avLst/>
          </a:prstGeom>
          <a:noFill/>
          <a:ln w="3175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Європейська конференція адміністрацій  зв’язку  (СЕПТ)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The European Conference of Postal and 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Telecommunications Administrations (СЕРТ)</a:t>
            </a:r>
            <a:endParaRPr sz="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          Рекомендації та резолюції СЕПТ (CEPT)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         48 країн світу, понад 30 об'єднань </a:t>
            </a:r>
            <a:endParaRPr/>
          </a:p>
        </p:txBody>
      </p:sp>
      <p:pic>
        <p:nvPicPr>
          <p:cNvPr id="136" name="Google Shape;136;p16" descr="C:\Users\Boss\Desktop\cept_logo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4797152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 rot="-8744056">
            <a:off x="6081019" y="3424865"/>
            <a:ext cx="759879" cy="31912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 rot="8683531">
            <a:off x="6106556" y="4555220"/>
            <a:ext cx="759879" cy="31912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6228184" y="2379643"/>
            <a:ext cx="2915816" cy="119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Україна є </a:t>
            </a:r>
            <a:r>
              <a:rPr lang="uk-UA" sz="16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повноправним членом </a:t>
            </a:r>
            <a:r>
              <a:rPr lang="uk-UA" sz="16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ITU, приймає участь у прийнятті рішень та виконує їх</a:t>
            </a:r>
            <a:endParaRPr sz="1600" b="1" i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6444208" y="4941168"/>
            <a:ext cx="2699792" cy="1558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Адміністрація зв'язку Україні є членом </a:t>
            </a:r>
            <a:r>
              <a:rPr lang="uk-UA" sz="16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CEPT, приймає участь у прийнятті рішень та виконує їх шляхом підтвердження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2483768" y="0"/>
            <a:ext cx="66602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7" descr="C:\Users\Boss\Desktop\depositphotos_57181359-stock-photo-word-cloud-open-source.jpg"/>
          <p:cNvPicPr preferRelativeResize="0"/>
          <p:nvPr/>
        </p:nvPicPr>
        <p:blipFill rotWithShape="1">
          <a:blip r:embed="rId3">
            <a:alphaModFix/>
          </a:blip>
          <a:srcRect l="1274" t="10268" r="1274" b="11340"/>
          <a:stretch/>
        </p:blipFill>
        <p:spPr>
          <a:xfrm>
            <a:off x="62718" y="110223"/>
            <a:ext cx="2160240" cy="119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179512" y="1484784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Джерела формування українського законодавства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 нормативної бази для радіоаматорства</a:t>
            </a:r>
            <a:r>
              <a:rPr lang="uk-UA" sz="20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2" name="Google Shape;152;p17"/>
          <p:cNvSpPr txBox="1"/>
          <p:nvPr/>
        </p:nvSpPr>
        <p:spPr>
          <a:xfrm>
            <a:off x="3933525" y="6515950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3369150" y="6447550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23213" t="19130" r="28246" b="12464"/>
          <a:stretch>
            <a:fillRect/>
          </a:stretch>
        </p:blipFill>
        <p:spPr bwMode="auto">
          <a:xfrm>
            <a:off x="1885243" y="2257778"/>
            <a:ext cx="5113867" cy="440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Google Shape;151;p17"/>
          <p:cNvSpPr/>
          <p:nvPr/>
        </p:nvSpPr>
        <p:spPr>
          <a:xfrm rot="-5400000" flipH="1">
            <a:off x="4803588" y="4482267"/>
            <a:ext cx="1152128" cy="1008112"/>
          </a:xfrm>
          <a:prstGeom prst="bentArrow">
            <a:avLst>
              <a:gd name="adj1" fmla="val 25000"/>
              <a:gd name="adj2" fmla="val 22279"/>
              <a:gd name="adj3" fmla="val 25000"/>
              <a:gd name="adj4" fmla="val 4375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0;p17"/>
          <p:cNvSpPr/>
          <p:nvPr/>
        </p:nvSpPr>
        <p:spPr>
          <a:xfrm rot="5400000">
            <a:off x="3185545" y="4459690"/>
            <a:ext cx="1152128" cy="1008112"/>
          </a:xfrm>
          <a:prstGeom prst="bentArrow">
            <a:avLst>
              <a:gd name="adj1" fmla="val 25000"/>
              <a:gd name="adj2" fmla="val 22279"/>
              <a:gd name="adj3" fmla="val 25000"/>
              <a:gd name="adj4" fmla="val 4375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2483768" y="0"/>
            <a:ext cx="66602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8" descr="C:\Users\Boss\Desktop\depositphotos_57181359-stock-photo-word-cloud-open-source.jpg"/>
          <p:cNvPicPr preferRelativeResize="0"/>
          <p:nvPr/>
        </p:nvPicPr>
        <p:blipFill rotWithShape="1">
          <a:blip r:embed="rId3">
            <a:alphaModFix/>
          </a:blip>
          <a:srcRect l="1274" t="10268" r="1274" b="11340"/>
          <a:stretch/>
        </p:blipFill>
        <p:spPr>
          <a:xfrm>
            <a:off x="62718" y="110223"/>
            <a:ext cx="2160240" cy="119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251520" y="1340768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Джерела формування українського законодавства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 нормативної бази для радіоаматорства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0" y="198884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Регламент радіозв'язку МСЕ (ITU) – </a:t>
            </a: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Земна </a:t>
            </a:r>
            <a:r>
              <a:rPr lang="uk-UA" sz="1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куля поділена на </a:t>
            </a: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uk-UA" sz="1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регіони та </a:t>
            </a: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зони: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8" descr="C:\Users\Boss\Desktop\zonasyregionesitu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29" y="2333383"/>
            <a:ext cx="6867535" cy="440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/>
          <p:nvPr/>
        </p:nvSpPr>
        <p:spPr>
          <a:xfrm>
            <a:off x="7092280" y="2564904"/>
            <a:ext cx="1763688" cy="1077218"/>
          </a:xfrm>
          <a:prstGeom prst="rect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Україна віднесена до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1-го регіону,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29 зони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8"/>
          <p:cNvCxnSpPr>
            <a:stCxn id="164" idx="1"/>
          </p:cNvCxnSpPr>
          <p:nvPr/>
        </p:nvCxnSpPr>
        <p:spPr>
          <a:xfrm flipH="1">
            <a:off x="4211980" y="3103513"/>
            <a:ext cx="2880300" cy="6135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6" name="Google Shape;166;p18"/>
          <p:cNvCxnSpPr>
            <a:stCxn id="164" idx="1"/>
          </p:cNvCxnSpPr>
          <p:nvPr/>
        </p:nvCxnSpPr>
        <p:spPr>
          <a:xfrm flipH="1">
            <a:off x="3995980" y="3103513"/>
            <a:ext cx="3096300" cy="24138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2483768" y="0"/>
            <a:ext cx="66602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8" descr="C:\Users\Boss\Desktop\depositphotos_57181359-stock-photo-word-cloud-open-source.jpg"/>
          <p:cNvPicPr preferRelativeResize="0"/>
          <p:nvPr/>
        </p:nvPicPr>
        <p:blipFill rotWithShape="1">
          <a:blip r:embed="rId3">
            <a:alphaModFix/>
          </a:blip>
          <a:srcRect l="1274" t="10268" r="1274" b="11340"/>
          <a:stretch/>
        </p:blipFill>
        <p:spPr>
          <a:xfrm>
            <a:off x="62718" y="110223"/>
            <a:ext cx="2160240" cy="119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251520" y="1340768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Джерела формування українського законодавства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 нормативної бази для радіоаматорства</a:t>
            </a:r>
            <a:r>
              <a:rPr lang="uk-UA" sz="20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62" name="Google Shape;162;p18"/>
          <p:cNvSpPr/>
          <p:nvPr/>
        </p:nvSpPr>
        <p:spPr>
          <a:xfrm>
            <a:off x="0" y="198884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Регламент радіозв'язку МСЕ (ITU) – </a:t>
            </a: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але поточні зони змінюються – зараз їх 85: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39349" t="14476" r="28770" b="6374"/>
          <a:stretch>
            <a:fillRect/>
          </a:stretch>
        </p:blipFill>
        <p:spPr bwMode="auto">
          <a:xfrm rot="5400000">
            <a:off x="1586427" y="1311009"/>
            <a:ext cx="3966075" cy="672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2202" y="2286041"/>
            <a:ext cx="8857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https://www.itu.int/dms_pubrec/itu-r/rec/sm/R-REC-SM.1413-4-201709-I!!PDF-E.pdf</a:t>
            </a:r>
            <a:r>
              <a:rPr lang="uk-UA" dirty="0" smtClean="0"/>
              <a:t> </a:t>
            </a:r>
            <a:r>
              <a:rPr lang="uk-UA" sz="1600" b="1" i="1" dirty="0" smtClean="0">
                <a:solidFill>
                  <a:srgbClr val="C00000"/>
                </a:solidFill>
              </a:rPr>
              <a:t>див. стор. 465</a:t>
            </a:r>
          </a:p>
        </p:txBody>
      </p:sp>
      <p:sp>
        <p:nvSpPr>
          <p:cNvPr id="13" name="Google Shape;164;p18"/>
          <p:cNvSpPr/>
          <p:nvPr/>
        </p:nvSpPr>
        <p:spPr>
          <a:xfrm>
            <a:off x="7081262" y="2785241"/>
            <a:ext cx="1930535" cy="26791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Детально про такі зміни та інші карти розглянемо у </a:t>
            </a:r>
            <a:r>
              <a:rPr lang="uk-UA" sz="1600" b="1" i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МОДУЛІ 2</a:t>
            </a:r>
            <a:r>
              <a:rPr lang="uk-UA" sz="1600" b="1" i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цієї теми.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 smtClean="0">
                <a:solidFill>
                  <a:srgbClr val="C00000"/>
                </a:solidFill>
              </a:rPr>
              <a:t>Все, що стосується України – не змінно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2483768" y="0"/>
            <a:ext cx="66602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9" descr="C:\Users\Boss\Desktop\depositphotos_57181359-stock-photo-word-cloud-open-source.jpg"/>
          <p:cNvPicPr preferRelativeResize="0"/>
          <p:nvPr/>
        </p:nvPicPr>
        <p:blipFill rotWithShape="1">
          <a:blip r:embed="rId3">
            <a:alphaModFix/>
          </a:blip>
          <a:srcRect l="1274" t="10268" r="1274" b="11340"/>
          <a:stretch/>
        </p:blipFill>
        <p:spPr>
          <a:xfrm>
            <a:off x="62718" y="110223"/>
            <a:ext cx="2160240" cy="119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251520" y="1340768"/>
            <a:ext cx="8640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Джерела формування українського законодавства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 нормативної бази для радіоаматорства</a:t>
            </a:r>
            <a:r>
              <a:rPr lang="uk-UA" sz="20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75" name="Google Shape;175;p19"/>
          <p:cNvSpPr/>
          <p:nvPr/>
        </p:nvSpPr>
        <p:spPr>
          <a:xfrm>
            <a:off x="395536" y="2060849"/>
            <a:ext cx="8352928" cy="63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Регламент радіозв'язку МСЕ (ITU) – єдиний для всіх регіонів та </a:t>
            </a:r>
            <a:r>
              <a:rPr lang="uk-UA" sz="2000" b="1" i="1" dirty="0" smtClean="0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зон</a:t>
            </a:r>
            <a:endParaRPr sz="2000" dirty="0">
              <a:solidFill>
                <a:srgbClr val="00863D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06553" y="2750268"/>
            <a:ext cx="8352928" cy="161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uk-UA" sz="2000" b="1" dirty="0" smtClean="0">
                <a:solidFill>
                  <a:srgbClr val="0033CC"/>
                </a:solidFill>
              </a:rPr>
              <a:t>Різниця в розподілі радіочастот (частотному плані), у т.ч. для Аматорської служби та Аматорської супутникової служби 3-ох регіонів і всіх зон, полягає в наявності не співпадаючих дозволених окремих смуг та їх ширини, діапазонів частот, </a:t>
            </a:r>
          </a:p>
          <a:p>
            <a:pPr lvl="0" algn="ctr"/>
            <a:r>
              <a:rPr lang="uk-UA" sz="2000" b="1" dirty="0" smtClean="0">
                <a:solidFill>
                  <a:srgbClr val="0033CC"/>
                </a:solidFill>
              </a:rPr>
              <a:t>а також видів випромінювання в них </a:t>
            </a:r>
            <a:endParaRPr dirty="0"/>
          </a:p>
        </p:txBody>
      </p:sp>
      <p:sp>
        <p:nvSpPr>
          <p:cNvPr id="177" name="Google Shape;177;p19"/>
          <p:cNvSpPr/>
          <p:nvPr/>
        </p:nvSpPr>
        <p:spPr>
          <a:xfrm>
            <a:off x="416773" y="4441095"/>
            <a:ext cx="83529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Завдання для радіоаматорів всіх регіонів – уніфікувати (привести до єдиного плану частот шляхом розширення) можливість проведення радіозв'язку зі всіма радіоаматорами світу</a:t>
            </a:r>
            <a:endParaRPr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1915450" y="4326875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2123728" y="0"/>
            <a:ext cx="70202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Національні й міжнародні норми, що стосуються Радіоаматорської служби та Радіоаматорської супутникової служби</a:t>
            </a:r>
            <a:endParaRPr sz="1800" b="1" i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179512" y="1268760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Формування українського законодавства та нормативної бази для радіоаматорства</a:t>
            </a:r>
            <a:r>
              <a:rPr lang="uk-UA" sz="2000" b="1" i="1">
                <a:solidFill>
                  <a:srgbClr val="0086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0" descr="C:\Users\Boss\Desktop\43945768-professional-radio-station-studio-with-microphone-and-other-equipment-on-table-flat-vector-illustr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188640"/>
            <a:ext cx="184505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descr="C:\Users\Boss\Desktop\Створити папку\itu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1976839"/>
            <a:ext cx="504056" cy="5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C:\Users\Boss\Desktop\cept_logo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5656" y="2996952"/>
            <a:ext cx="50405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2123728" y="2060848"/>
            <a:ext cx="4464495" cy="864096"/>
          </a:xfrm>
          <a:prstGeom prst="downArrowCallout">
            <a:avLst>
              <a:gd name="adj1" fmla="val 11511"/>
              <a:gd name="adj2" fmla="val 28265"/>
              <a:gd name="adj3" fmla="val 11616"/>
              <a:gd name="adj4" fmla="val 73704"/>
            </a:avLst>
          </a:prstGeom>
          <a:solidFill>
            <a:srgbClr val="DDFFE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Регламент радіозв'язку ITU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Рекомендації та резолюції ITU</a:t>
            </a:r>
            <a:endParaRPr sz="1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2123728" y="2963119"/>
            <a:ext cx="4464496" cy="864096"/>
          </a:xfrm>
          <a:prstGeom prst="downArrowCallout">
            <a:avLst>
              <a:gd name="adj1" fmla="val 11511"/>
              <a:gd name="adj2" fmla="val 28265"/>
              <a:gd name="adj3" fmla="val 11616"/>
              <a:gd name="adj4" fmla="val 73704"/>
            </a:avLst>
          </a:prstGeom>
          <a:solidFill>
            <a:srgbClr val="DDFFE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Рекомендації та резолюції CEPT</a:t>
            </a:r>
            <a:endParaRPr sz="1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2123728" y="3861048"/>
            <a:ext cx="4464495" cy="1224136"/>
          </a:xfrm>
          <a:prstGeom prst="downArrowCallout">
            <a:avLst>
              <a:gd name="adj1" fmla="val 11511"/>
              <a:gd name="adj2" fmla="val 28265"/>
              <a:gd name="adj3" fmla="val 11616"/>
              <a:gd name="adj4" fmla="val 73704"/>
            </a:avLst>
          </a:prstGeom>
          <a:solidFill>
            <a:srgbClr val="DDFFEC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Частотний план 1-го регіону ITU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та гармонізація радіоаматорських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ліцензій (дозволів)</a:t>
            </a:r>
            <a:endParaRPr sz="1800" b="1">
              <a:solidFill>
                <a:srgbClr val="0086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20"/>
          <p:cNvGrpSpPr/>
          <p:nvPr/>
        </p:nvGrpSpPr>
        <p:grpSpPr>
          <a:xfrm>
            <a:off x="2453831" y="5127584"/>
            <a:ext cx="3842795" cy="1555041"/>
            <a:chOff x="8074" y="3406"/>
            <a:chExt cx="1279" cy="805"/>
          </a:xfrm>
        </p:grpSpPr>
        <p:sp>
          <p:nvSpPr>
            <p:cNvPr id="194" name="Google Shape;194;p20"/>
            <p:cNvSpPr txBox="1"/>
            <p:nvPr/>
          </p:nvSpPr>
          <p:spPr>
            <a:xfrm>
              <a:off x="8074" y="3406"/>
              <a:ext cx="1279" cy="41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Законодавство</a:t>
              </a:r>
              <a:endParaRPr/>
            </a:p>
            <a:p>
              <a:pPr marL="0" marR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uk-UA" sz="2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8074" y="3793"/>
              <a:ext cx="1279" cy="41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uk-UA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Нормативна база </a:t>
              </a:r>
              <a:endParaRPr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6" name="Google Shape;196;p20" descr="C:\Users\Boss\AppData\Local\Microsoft\Windows\Temporary Internet Files\Content.Word\Lesser_Coat_of_Arms_of_Ukraine.sv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7664" y="5445224"/>
            <a:ext cx="576064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C:\Users\Boss\Desktop\Створити папку\itu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3921055"/>
            <a:ext cx="504056" cy="5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 descr="C:\Users\Boss\Desktop\cept_logo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5656" y="4005064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C:\Users\Boss\Desktop\morse.gif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16216" y="5229200"/>
            <a:ext cx="19526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C:\Users\Boss\Desktop\Створити папку\R-REG-RR-2016-JPG-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20272" y="1713762"/>
            <a:ext cx="1008112" cy="11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10">
            <a:alphaModFix/>
          </a:blip>
          <a:srcRect l="21910" t="14815" r="43156" b="5723"/>
          <a:stretch/>
        </p:blipFill>
        <p:spPr>
          <a:xfrm>
            <a:off x="6948264" y="2924944"/>
            <a:ext cx="576063" cy="86409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11">
            <a:alphaModFix/>
          </a:blip>
          <a:srcRect l="20003" t="14815" r="44735" b="6733"/>
          <a:stretch/>
        </p:blipFill>
        <p:spPr>
          <a:xfrm>
            <a:off x="7668344" y="2924944"/>
            <a:ext cx="576162" cy="8640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Google Shape;203;p20" descr="Частотный план - Форум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76256" y="3933056"/>
            <a:ext cx="151216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C:\Users\Boss\Desktop\Створити папку\itu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1988840"/>
            <a:ext cx="504056" cy="58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1050</Words>
  <Application>Microsoft Office PowerPoint</Application>
  <PresentationFormat>Экран (4:3)</PresentationFormat>
  <Paragraphs>178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ПОВЕРНЕННЯ ДО ОСНОВ  Екзаменаційна програма для операторів аматорських радіостанцій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ПОВЕРНЕННЯ ДО ОСНОВ  Екзаменаційна програма для операторів аматорських радіостанцій України</dc:title>
  <cp:lastModifiedBy>Boss</cp:lastModifiedBy>
  <cp:revision>30</cp:revision>
  <dcterms:modified xsi:type="dcterms:W3CDTF">2020-06-17T22:38:30Z</dcterms:modified>
</cp:coreProperties>
</file>